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396" r:id="rId2"/>
    <p:sldId id="397" r:id="rId3"/>
    <p:sldId id="398" r:id="rId4"/>
    <p:sldId id="405" r:id="rId5"/>
    <p:sldId id="404" r:id="rId6"/>
    <p:sldId id="559" r:id="rId7"/>
    <p:sldId id="399" r:id="rId8"/>
    <p:sldId id="460" r:id="rId9"/>
    <p:sldId id="458" r:id="rId10"/>
    <p:sldId id="459" r:id="rId11"/>
    <p:sldId id="406" r:id="rId12"/>
    <p:sldId id="407" r:id="rId13"/>
    <p:sldId id="401" r:id="rId14"/>
    <p:sldId id="461" r:id="rId15"/>
    <p:sldId id="402" r:id="rId16"/>
    <p:sldId id="555" r:id="rId17"/>
    <p:sldId id="462" r:id="rId18"/>
    <p:sldId id="463" r:id="rId19"/>
    <p:sldId id="522" r:id="rId20"/>
    <p:sldId id="523" r:id="rId21"/>
    <p:sldId id="560" r:id="rId22"/>
    <p:sldId id="408" r:id="rId23"/>
    <p:sldId id="527" r:id="rId24"/>
    <p:sldId id="531" r:id="rId25"/>
    <p:sldId id="532" r:id="rId26"/>
    <p:sldId id="536" r:id="rId27"/>
    <p:sldId id="526" r:id="rId28"/>
    <p:sldId id="533" r:id="rId29"/>
    <p:sldId id="534" r:id="rId30"/>
    <p:sldId id="535" r:id="rId31"/>
    <p:sldId id="409" r:id="rId32"/>
    <p:sldId id="415" r:id="rId33"/>
    <p:sldId id="467" r:id="rId34"/>
    <p:sldId id="518" r:id="rId35"/>
    <p:sldId id="468" r:id="rId36"/>
    <p:sldId id="469" r:id="rId37"/>
    <p:sldId id="436" r:id="rId38"/>
    <p:sldId id="471" r:id="rId39"/>
    <p:sldId id="470" r:id="rId40"/>
    <p:sldId id="437" r:id="rId41"/>
    <p:sldId id="438" r:id="rId42"/>
    <p:sldId id="435" r:id="rId43"/>
    <p:sldId id="472" r:id="rId44"/>
    <p:sldId id="413" r:id="rId45"/>
    <p:sldId id="419" r:id="rId46"/>
    <p:sldId id="416" r:id="rId47"/>
    <p:sldId id="420" r:id="rId48"/>
    <p:sldId id="418" r:id="rId49"/>
    <p:sldId id="421" r:id="rId50"/>
    <p:sldId id="417" r:id="rId51"/>
    <p:sldId id="422" r:id="rId52"/>
    <p:sldId id="423" r:id="rId53"/>
    <p:sldId id="424" r:id="rId54"/>
    <p:sldId id="425" r:id="rId55"/>
    <p:sldId id="426" r:id="rId56"/>
    <p:sldId id="427" r:id="rId57"/>
    <p:sldId id="473" r:id="rId58"/>
    <p:sldId id="474" r:id="rId59"/>
    <p:sldId id="556" r:id="rId60"/>
    <p:sldId id="428" r:id="rId61"/>
    <p:sldId id="568" r:id="rId62"/>
    <p:sldId id="457" r:id="rId63"/>
    <p:sldId id="455" r:id="rId64"/>
    <p:sldId id="516" r:id="rId65"/>
    <p:sldId id="557" r:id="rId66"/>
    <p:sldId id="493" r:id="rId67"/>
    <p:sldId id="538" r:id="rId68"/>
    <p:sldId id="539" r:id="rId69"/>
    <p:sldId id="537" r:id="rId70"/>
    <p:sldId id="495" r:id="rId71"/>
    <p:sldId id="429" r:id="rId72"/>
    <p:sldId id="494" r:id="rId73"/>
    <p:sldId id="496" r:id="rId74"/>
    <p:sldId id="558" r:id="rId75"/>
    <p:sldId id="476" r:id="rId76"/>
    <p:sldId id="505" r:id="rId77"/>
    <p:sldId id="554" r:id="rId78"/>
    <p:sldId id="541" r:id="rId79"/>
    <p:sldId id="542" r:id="rId80"/>
    <p:sldId id="543" r:id="rId81"/>
    <p:sldId id="544" r:id="rId82"/>
    <p:sldId id="545" r:id="rId83"/>
    <p:sldId id="546" r:id="rId84"/>
    <p:sldId id="547" r:id="rId85"/>
    <p:sldId id="548" r:id="rId86"/>
    <p:sldId id="569" r:id="rId87"/>
    <p:sldId id="549" r:id="rId88"/>
    <p:sldId id="550" r:id="rId89"/>
    <p:sldId id="551" r:id="rId90"/>
    <p:sldId id="552" r:id="rId91"/>
    <p:sldId id="570" r:id="rId92"/>
    <p:sldId id="553" r:id="rId93"/>
    <p:sldId id="561" r:id="rId94"/>
    <p:sldId id="562" r:id="rId95"/>
    <p:sldId id="563" r:id="rId96"/>
    <p:sldId id="440" r:id="rId97"/>
    <p:sldId id="441" r:id="rId98"/>
    <p:sldId id="571" r:id="rId99"/>
    <p:sldId id="442" r:id="rId100"/>
    <p:sldId id="483" r:id="rId101"/>
    <p:sldId id="565" r:id="rId102"/>
    <p:sldId id="566" r:id="rId103"/>
    <p:sldId id="564" r:id="rId104"/>
    <p:sldId id="290" r:id="rId105"/>
    <p:sldId id="431" r:id="rId106"/>
    <p:sldId id="567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303"/>
    <a:srgbClr val="DB0303"/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8" autoAdjust="0"/>
    <p:restoredTop sz="94660"/>
  </p:normalViewPr>
  <p:slideViewPr>
    <p:cSldViewPr>
      <p:cViewPr>
        <p:scale>
          <a:sx n="51" d="100"/>
          <a:sy n="51" d="100"/>
        </p:scale>
        <p:origin x="-1860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37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409170" y="1950798"/>
            <a:ext cx="4325660" cy="3307002"/>
            <a:chOff x="1524000" y="1295400"/>
            <a:chExt cx="4198678" cy="3209924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503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8180" y="609600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409170" y="1950798"/>
            <a:ext cx="4325660" cy="3307002"/>
            <a:chOff x="1524000" y="1295400"/>
            <a:chExt cx="4198678" cy="3209924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43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8180" y="609600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999145" y="5334002"/>
            <a:ext cx="697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Can monkeys even learn this feature</a:t>
            </a:r>
          </a:p>
          <a:p>
            <a:pPr algn="ctr"/>
            <a:r>
              <a:rPr lang="en-US" sz="3600" dirty="0" smtClean="0"/>
              <a:t>of </a:t>
            </a:r>
            <a:r>
              <a:rPr lang="en-US" sz="3600" b="1" dirty="0" smtClean="0"/>
              <a:t>sameness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409170" y="1950798"/>
            <a:ext cx="4325660" cy="3307002"/>
            <a:chOff x="1524000" y="1295400"/>
            <a:chExt cx="4198678" cy="3209924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22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" y="4515028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73671" y="4640504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46422" y="1433815"/>
            <a:ext cx="3238175" cy="2467227"/>
            <a:chOff x="609600" y="304800"/>
            <a:chExt cx="8300884" cy="6324599"/>
          </a:xfrm>
        </p:grpSpPr>
        <p:grpSp>
          <p:nvGrpSpPr>
            <p:cNvPr id="32" name="Group 31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 descr="rotten_apples_by_snugsomeone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onlinekuber.com/wp-content/uploads/2015/06/mechanical_tur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49" y="3011728"/>
            <a:ext cx="36004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1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" y="3353097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1082" y="228600"/>
            <a:ext cx="291464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/>
              <a:t>Thank you!</a:t>
            </a:r>
            <a:endParaRPr lang="en-US" sz="4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4757382"/>
            <a:ext cx="1144613" cy="1635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2" y="5111507"/>
            <a:ext cx="1390707" cy="150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958" y="2743200"/>
            <a:ext cx="2651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Justin Gardner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162988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1105" y="6392543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David Freedman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84993" y="471273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Nick Masse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6595" y="6177100"/>
            <a:ext cx="420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@ Stanford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0969" y="1295400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1330569" y="533400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9431" y="982133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1196653" y="918555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84031" y="2887133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05000" y="1066800"/>
            <a:ext cx="8001000" cy="6116829"/>
            <a:chOff x="1524000" y="1295400"/>
            <a:chExt cx="4198678" cy="3209924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8" name="Straight Connector 7"/>
          <p:cNvCxnSpPr/>
          <p:nvPr/>
        </p:nvCxnSpPr>
        <p:spPr>
          <a:xfrm>
            <a:off x="1905000" y="2286000"/>
            <a:ext cx="49530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905000" y="2514600"/>
            <a:ext cx="4773670" cy="18288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76600" y="1219200"/>
            <a:ext cx="20574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276600" y="1219200"/>
            <a:ext cx="20574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346732" y="4343400"/>
            <a:ext cx="2864068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86000" y="75883"/>
            <a:ext cx="4572000" cy="6358975"/>
            <a:chOff x="4800600" y="369887"/>
            <a:chExt cx="2290763" cy="31861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952500" y="-5156895"/>
            <a:ext cx="8572500" cy="10624299"/>
            <a:chOff x="1219200" y="-3662363"/>
            <a:chExt cx="6705600" cy="8310563"/>
          </a:xfrm>
        </p:grpSpPr>
        <p:pic>
          <p:nvPicPr>
            <p:cNvPr id="20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52500" y="-5156895"/>
            <a:ext cx="8572500" cy="10624299"/>
            <a:chOff x="1219200" y="-3662363"/>
            <a:chExt cx="6705600" cy="8310563"/>
          </a:xfrm>
        </p:grpSpPr>
        <p:pic>
          <p:nvPicPr>
            <p:cNvPr id="1026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7" y="791495"/>
            <a:ext cx="1144613" cy="1635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600" y="1083739"/>
            <a:ext cx="1390707" cy="15099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7389" y="2426656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David Freedman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048601" y="684964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Nick Masse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06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22" name="Group 21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555" y="1905000"/>
            <a:ext cx="807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is it like to be a monkey doing categorization?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146422" y="1433815"/>
            <a:ext cx="3238175" cy="2467227"/>
            <a:chOff x="609600" y="304800"/>
            <a:chExt cx="8300884" cy="6324599"/>
          </a:xfrm>
        </p:grpSpPr>
        <p:grpSp>
          <p:nvGrpSpPr>
            <p:cNvPr id="27" name="Group 26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9" name="Straight Arrow Connector 38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30" descr="rotten_apples_by_snugsomeone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3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" y="4515028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73671" y="4640504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46422" y="1433815"/>
            <a:ext cx="3238175" cy="2467227"/>
            <a:chOff x="609600" y="304800"/>
            <a:chExt cx="8300884" cy="6324599"/>
          </a:xfrm>
        </p:grpSpPr>
        <p:grpSp>
          <p:nvGrpSpPr>
            <p:cNvPr id="32" name="Group 31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 descr="rotten_apples_by_snugsomeone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49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6" y="4515028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073671" y="4640504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46422" y="1433815"/>
            <a:ext cx="3238175" cy="2467227"/>
            <a:chOff x="609600" y="304800"/>
            <a:chExt cx="8300884" cy="6324599"/>
          </a:xfrm>
        </p:grpSpPr>
        <p:grpSp>
          <p:nvGrpSpPr>
            <p:cNvPr id="32" name="Group 31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cxnSp>
            <p:nvCxnSpPr>
              <p:cNvPr id="36" name="Straight Arrow Connector 35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 descr="rotten_apples_by_snugsomeone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onlinekuber.com/wp-content/uploads/2015/06/mechanical_tur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649" y="3011728"/>
            <a:ext cx="360045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1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587690"/>
            <a:ext cx="6881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How do you train a monkey to do categorization?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587690"/>
            <a:ext cx="6881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How do you train a monkey to </a:t>
            </a:r>
            <a:r>
              <a:rPr lang="en-US" sz="4200" strike="sngStrike" dirty="0" smtClean="0"/>
              <a:t>do categorization?</a:t>
            </a:r>
          </a:p>
          <a:p>
            <a:pPr algn="ctr"/>
            <a:r>
              <a:rPr lang="en-US" sz="4200" dirty="0"/>
              <a:t>f</a:t>
            </a:r>
            <a:r>
              <a:rPr lang="en-US" sz="4200" dirty="0" smtClean="0"/>
              <a:t>ixate…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7374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72000" y="2019300"/>
            <a:ext cx="0" cy="2819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200400" y="3429000"/>
            <a:ext cx="2667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0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evarisalliance.com/wp-content/uploads/2013/03/apple_juic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2400"/>
            <a:ext cx="2943225" cy="30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000" y="2019300"/>
            <a:ext cx="0" cy="2819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00400" y="3429000"/>
            <a:ext cx="2667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evarisalliance.com/wp-content/uploads/2013/03/apple_juic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2400"/>
            <a:ext cx="2943225" cy="301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000" y="2019300"/>
            <a:ext cx="0" cy="2819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200400" y="3429000"/>
            <a:ext cx="2667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461165" y="5327780"/>
            <a:ext cx="4221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Operant Conditioning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753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2668190" y="2131874"/>
            <a:ext cx="379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</p:txBody>
      </p:sp>
    </p:spTree>
    <p:extLst>
      <p:ext uri="{BB962C8B-B14F-4D97-AF65-F5344CB8AC3E}">
        <p14:creationId xmlns:p14="http://schemas.microsoft.com/office/powerpoint/2010/main" val="34177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1405665" y="2131874"/>
            <a:ext cx="631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  <a:p>
            <a:pPr algn="ctr"/>
            <a:r>
              <a:rPr lang="en-US" sz="3600" dirty="0" smtClean="0"/>
              <a:t>Fixate + Bar release to get juice…</a:t>
            </a:r>
          </a:p>
        </p:txBody>
      </p:sp>
    </p:spTree>
    <p:extLst>
      <p:ext uri="{BB962C8B-B14F-4D97-AF65-F5344CB8AC3E}">
        <p14:creationId xmlns:p14="http://schemas.microsoft.com/office/powerpoint/2010/main" val="3866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1405665" y="2131874"/>
            <a:ext cx="63169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  <a:p>
            <a:pPr algn="ctr"/>
            <a:r>
              <a:rPr lang="en-US" sz="3600" dirty="0" smtClean="0"/>
              <a:t>Fixate + Bar release to get juice…</a:t>
            </a:r>
          </a:p>
          <a:p>
            <a:pPr algn="ctr"/>
            <a:r>
              <a:rPr lang="en-US" sz="3600" dirty="0" smtClean="0"/>
              <a:t>Fixation + Motion stimulus + </a:t>
            </a:r>
          </a:p>
          <a:p>
            <a:pPr algn="ctr"/>
            <a:r>
              <a:rPr lang="en-US" sz="3600" dirty="0" smtClean="0"/>
              <a:t>Bar release to </a:t>
            </a:r>
            <a:r>
              <a:rPr lang="en-US" sz="3600" dirty="0" smtClean="0"/>
              <a:t>get </a:t>
            </a:r>
            <a:r>
              <a:rPr lang="en-US" sz="3600" dirty="0" smtClean="0"/>
              <a:t>juice…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6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Dan\Downloads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58743">
            <a:off x="5546097" y="770766"/>
            <a:ext cx="3690604" cy="27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0" y="5892225"/>
            <a:ext cx="4038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five15game.com</a:t>
            </a:r>
          </a:p>
        </p:txBody>
      </p:sp>
      <p:pic>
        <p:nvPicPr>
          <p:cNvPr id="2052" name="Picture 4" descr="C:\Users\Dan\Downloads\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152400"/>
            <a:ext cx="25908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an\Downloads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5379">
            <a:off x="3440849" y="3319815"/>
            <a:ext cx="2513212" cy="33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\Downloads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199809" y="2812832"/>
            <a:ext cx="2754891" cy="36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8390" y="381000"/>
            <a:ext cx="643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How do you train a monkey?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50417" y="2131874"/>
            <a:ext cx="742741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Fixate to get juice…</a:t>
            </a:r>
          </a:p>
          <a:p>
            <a:pPr algn="ctr"/>
            <a:r>
              <a:rPr lang="en-US" sz="3600" dirty="0" smtClean="0"/>
              <a:t>Fixate + Bar release to get juice…</a:t>
            </a:r>
          </a:p>
          <a:p>
            <a:pPr algn="ctr"/>
            <a:r>
              <a:rPr lang="en-US" sz="3600" dirty="0" smtClean="0"/>
              <a:t>Fixation + Motion stimulus + </a:t>
            </a:r>
          </a:p>
          <a:p>
            <a:pPr algn="ctr"/>
            <a:r>
              <a:rPr lang="en-US" sz="3600" dirty="0" smtClean="0"/>
              <a:t>Bar release to </a:t>
            </a:r>
            <a:r>
              <a:rPr lang="en-US" sz="3600" dirty="0" smtClean="0"/>
              <a:t>get </a:t>
            </a:r>
            <a:r>
              <a:rPr lang="en-US" sz="3600" dirty="0" smtClean="0"/>
              <a:t>juice…</a:t>
            </a:r>
          </a:p>
          <a:p>
            <a:pPr algn="ctr"/>
            <a:r>
              <a:rPr lang="en-US" sz="3600" dirty="0" smtClean="0"/>
              <a:t>Fixate + </a:t>
            </a:r>
            <a:r>
              <a:rPr lang="en-US" sz="3600" b="1" dirty="0" smtClean="0"/>
              <a:t>Specific</a:t>
            </a:r>
            <a:r>
              <a:rPr lang="en-US" sz="3600" dirty="0" smtClean="0"/>
              <a:t> Stimulus + Bar release</a:t>
            </a:r>
          </a:p>
          <a:p>
            <a:pPr algn="ctr"/>
            <a:r>
              <a:rPr lang="en-US" sz="3600" dirty="0"/>
              <a:t>t</a:t>
            </a:r>
            <a:r>
              <a:rPr lang="en-US" sz="3600" dirty="0" smtClean="0"/>
              <a:t>o get juice…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6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2895600"/>
            <a:ext cx="38746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Being monkeys…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82890"/>
            <a:ext cx="314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676401" y="2209801"/>
            <a:ext cx="2088920" cy="20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1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11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25" y="4513428"/>
            <a:ext cx="1085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1295400"/>
            <a:ext cx="5234463" cy="4381500"/>
            <a:chOff x="1524000" y="1295400"/>
            <a:chExt cx="5234463" cy="43815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7909">
              <a:off x="4029075" y="3655487"/>
              <a:ext cx="962025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38" y="4267200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510087" y="1901606"/>
            <a:ext cx="4293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Match to Sample Rule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8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8800" y="2286000"/>
            <a:ext cx="51054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6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1066800"/>
            <a:ext cx="5181600" cy="5000625"/>
            <a:chOff x="1752600" y="1066800"/>
            <a:chExt cx="5181600" cy="50006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96000" y="5775038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2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412601" y="403079"/>
            <a:ext cx="458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Match to Category Rule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90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53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6164" y="2743200"/>
            <a:ext cx="762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Studying cognitive functions in humans</a:t>
            </a:r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66839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84889">
            <a:off x="2709364" y="1308062"/>
            <a:ext cx="4222521" cy="4222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4889">
            <a:off x="2414750" y="1031771"/>
            <a:ext cx="46482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38850" y="268054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16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44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89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6164" y="2743200"/>
            <a:ext cx="7627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Studying cognitive functions in humans,</a:t>
            </a:r>
          </a:p>
          <a:p>
            <a:r>
              <a:rPr lang="en-US" sz="3600" dirty="0" smtClean="0"/>
              <a:t>what can we gain from model systems?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8704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556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3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364035" y="359158"/>
            <a:ext cx="5594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Mturk</a:t>
            </a:r>
            <a:r>
              <a:rPr lang="en-US" sz="3200" dirty="0" smtClean="0"/>
              <a:t> Data: N=45 DMS, 64 DMC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1831133" y="101033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Birman, Gardner, </a:t>
            </a:r>
            <a:r>
              <a:rPr lang="en-US" i="1" dirty="0" smtClean="0"/>
              <a:t>Nat </a:t>
            </a:r>
            <a:r>
              <a:rPr lang="en-US" i="1" dirty="0" err="1" smtClean="0"/>
              <a:t>Neuro</a:t>
            </a:r>
            <a:r>
              <a:rPr lang="en-US" i="1" dirty="0" smtClean="0"/>
              <a:t> (2016).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88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068563" y="3484930"/>
            <a:ext cx="2641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This is weird!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45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981200" y="1447800"/>
            <a:ext cx="299121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 (after 50 trials)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10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88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95033" y="228600"/>
            <a:ext cx="63101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Threshold:</a:t>
            </a:r>
            <a:endParaRPr lang="en-US" sz="3200" dirty="0" smtClean="0"/>
          </a:p>
          <a:p>
            <a:pPr algn="ctr"/>
            <a:r>
              <a:rPr lang="en-US" sz="3200" dirty="0" smtClean="0"/>
              <a:t>Uncertain: 50% same / 50% different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Different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Same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93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0478" y="144598"/>
            <a:ext cx="4682522" cy="573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144597"/>
            <a:ext cx="2507044" cy="450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60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9450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 rot="16200000">
            <a:off x="-595252" y="3185227"/>
            <a:ext cx="340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Same to Different)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9978" y="-31102"/>
            <a:ext cx="8916422" cy="711770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01745" y="2085496"/>
            <a:ext cx="374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This is </a:t>
            </a:r>
            <a:r>
              <a:rPr lang="en-US" sz="3600" b="1" i="1" dirty="0" smtClean="0"/>
              <a:t>really</a:t>
            </a:r>
            <a:r>
              <a:rPr lang="en-US" sz="3600" b="1" dirty="0" smtClean="0"/>
              <a:t> weird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581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9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87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27187" y="381000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156055" y="3129789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551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9772" y="493026"/>
            <a:ext cx="6084456" cy="5871948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051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61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24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5791200" y="-31960"/>
            <a:ext cx="974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06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5791200" y="-31960"/>
            <a:ext cx="974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4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0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" name="Picture 1" descr="ideal_hoo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800"/>
            <a:ext cx="5080000" cy="5080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24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800" y="2438400"/>
            <a:ext cx="58348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210 Trials, </a:t>
            </a:r>
            <a:r>
              <a:rPr lang="en-US" sz="4200" dirty="0" smtClean="0"/>
              <a:t>n=48</a:t>
            </a:r>
          </a:p>
          <a:p>
            <a:pPr algn="ctr"/>
            <a:endParaRPr lang="en-US" sz="4200" dirty="0"/>
          </a:p>
          <a:p>
            <a:pPr algn="ctr"/>
            <a:r>
              <a:rPr lang="en-US" sz="4200" dirty="0" smtClean="0"/>
              <a:t>Sped up to ~30 trials / sec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04412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om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320800"/>
            <a:ext cx="5080000" cy="508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  <p:sp>
        <p:nvSpPr>
          <p:cNvPr id="13" name="TextBox 12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683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3" name="Picture 12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18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2" name="Picture 1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3" name="Picture 12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37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ideal_hoo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sp>
        <p:nvSpPr>
          <p:cNvPr id="14" name="TextBox 13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56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667826" y="2551837"/>
            <a:ext cx="54893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12,500 Trials, </a:t>
            </a:r>
            <a:r>
              <a:rPr lang="en-US" sz="3600" dirty="0" smtClean="0"/>
              <a:t>n=2</a:t>
            </a:r>
          </a:p>
          <a:p>
            <a:pPr algn="ctr"/>
            <a:endParaRPr lang="en-US" sz="3600" dirty="0" smtClean="0"/>
          </a:p>
          <a:p>
            <a:pPr algn="ctr"/>
            <a:r>
              <a:rPr lang="en-US" sz="3600" dirty="0" smtClean="0"/>
              <a:t>Sped up to ~1000 trials / sec</a:t>
            </a:r>
            <a:endParaRPr lang="en-US" sz="3600" dirty="0" smtClean="0"/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94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6" name="Picture 15" descr="moonke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7" name="Picture 16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74" y="6019800"/>
            <a:ext cx="3499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12,500 Trials, n=2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270436" y="3733800"/>
            <a:ext cx="24975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Same </a:t>
            </a:r>
            <a:r>
              <a:rPr lang="en-US" sz="3200" dirty="0" smtClean="0"/>
              <a:t>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20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423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180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5867400"/>
            <a:ext cx="280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3549063" y="2799184"/>
            <a:ext cx="1287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Trivial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5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609600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762000" y="609600"/>
            <a:ext cx="3657600" cy="5087180"/>
            <a:chOff x="4800600" y="369887"/>
            <a:chExt cx="2290763" cy="3186113"/>
          </a:xfrm>
        </p:grpSpPr>
        <p:grpSp>
          <p:nvGrpSpPr>
            <p:cNvPr id="14" name="Group 13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1" name="Picture 3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6" name="Group 25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8" name="Freeform 27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9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2000" y="609600"/>
            <a:ext cx="3657600" cy="5087180"/>
            <a:chOff x="4800600" y="369887"/>
            <a:chExt cx="2290763" cy="3186113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5971801" y="442929"/>
            <a:ext cx="1549545" cy="1495425"/>
            <a:chOff x="1752600" y="1066800"/>
            <a:chExt cx="5181600" cy="5000625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7" name="Straight Connector 3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393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2000" y="609600"/>
            <a:ext cx="3657600" cy="5087180"/>
            <a:chOff x="4800600" y="369887"/>
            <a:chExt cx="2290763" cy="3186113"/>
          </a:xfrm>
        </p:grpSpPr>
        <p:grpSp>
          <p:nvGrpSpPr>
            <p:cNvPr id="15" name="Group 1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32" name="Picture 3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5971801" y="442929"/>
            <a:ext cx="1549545" cy="1495425"/>
            <a:chOff x="1752600" y="1066800"/>
            <a:chExt cx="5181600" cy="5000625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7" name="Straight Connector 3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5769545" y="4800600"/>
            <a:ext cx="1803472" cy="1378769"/>
            <a:chOff x="1524000" y="1295400"/>
            <a:chExt cx="4198678" cy="3209924"/>
          </a:xfrm>
        </p:grpSpPr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12848</TotalTime>
  <Words>738</Words>
  <Application>Microsoft Office PowerPoint</Application>
  <PresentationFormat>On-screen Show (4:3)</PresentationFormat>
  <Paragraphs>245</Paragraphs>
  <Slides>106</Slides>
  <Notes>2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DB</cp:lastModifiedBy>
  <cp:revision>455</cp:revision>
  <dcterms:created xsi:type="dcterms:W3CDTF">2016-02-09T18:39:14Z</dcterms:created>
  <dcterms:modified xsi:type="dcterms:W3CDTF">2016-02-26T06:53:32Z</dcterms:modified>
</cp:coreProperties>
</file>